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9" r:id="rId2"/>
  </p:sldIdLst>
  <p:sldSz cx="49377600" cy="32918400"/>
  <p:notesSz cx="6858000" cy="9144000"/>
  <p:embeddedFontLst>
    <p:embeddedFont>
      <p:font typeface="Agency FB" panose="020B0503020202020204" pitchFamily="34" charset="0"/>
      <p:regular r:id="rId4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Black" panose="020B0A02040204020203" pitchFamily="34" charset="0"/>
      <p:bold r:id="rId16"/>
      <p:boldItalic r:id="rId17"/>
    </p:embeddedFont>
    <p:embeddedFont>
      <p:font typeface="Segoe UI Light" panose="020B0502040204020203" pitchFamily="34" charset="0"/>
      <p:regular r:id="rId18"/>
      <p: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2F5597"/>
    <a:srgbClr val="5B7153"/>
    <a:srgbClr val="6D8764"/>
    <a:srgbClr val="6B6B6B"/>
    <a:srgbClr val="0D0D0D"/>
    <a:srgbClr val="31092D"/>
    <a:srgbClr val="E1F1F4"/>
    <a:srgbClr val="8DC63F"/>
    <a:srgbClr val="FBE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0319" autoAdjust="0"/>
  </p:normalViewPr>
  <p:slideViewPr>
    <p:cSldViewPr snapToGrid="0" showGuides="1">
      <p:cViewPr varScale="1">
        <p:scale>
          <a:sx n="16" d="100"/>
          <a:sy n="16" d="100"/>
        </p:scale>
        <p:origin x="1162" y="72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C14863-7A7B-E4F4-9489-2266FC08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" r="18"/>
          <a:stretch/>
        </p:blipFill>
        <p:spPr>
          <a:xfrm>
            <a:off x="-2" y="-1"/>
            <a:ext cx="40300131" cy="32918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D18651-23D9-A821-EAFD-9B7CA045A896}"/>
              </a:ext>
            </a:extLst>
          </p:cNvPr>
          <p:cNvSpPr/>
          <p:nvPr/>
        </p:nvSpPr>
        <p:spPr>
          <a:xfrm>
            <a:off x="18624884" y="0"/>
            <a:ext cx="30752716" cy="32918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CE2B9B5-789C-4130-84E0-D71F63B278C4}"/>
              </a:ext>
            </a:extLst>
          </p:cNvPr>
          <p:cNvGrpSpPr/>
          <p:nvPr/>
        </p:nvGrpSpPr>
        <p:grpSpPr>
          <a:xfrm>
            <a:off x="20802600" y="28477952"/>
            <a:ext cx="3794576" cy="3223541"/>
            <a:chOff x="20817015" y="29440994"/>
            <a:chExt cx="3238740" cy="2586451"/>
          </a:xfrm>
          <a:solidFill>
            <a:srgbClr val="2F5597"/>
          </a:solidFill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B00A1732-BBB5-4CA8-B99F-BD8107BE4580}"/>
                </a:ext>
              </a:extLst>
            </p:cNvPr>
            <p:cNvSpPr/>
            <p:nvPr/>
          </p:nvSpPr>
          <p:spPr>
            <a:xfrm rot="16200000">
              <a:off x="21143159" y="29114850"/>
              <a:ext cx="2586451" cy="323874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42FBEF49-1690-499B-B97D-91696551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67814" y="29620861"/>
              <a:ext cx="529537" cy="529537"/>
            </a:xfrm>
            <a:prstGeom prst="rect">
              <a:avLst/>
            </a:prstGeom>
          </p:spPr>
        </p:pic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EBAD920F-47FD-4F90-8E6C-7D4BB4AC5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648" b="1648"/>
          <a:stretch/>
        </p:blipFill>
        <p:spPr>
          <a:xfrm>
            <a:off x="21491863" y="28622534"/>
            <a:ext cx="2990159" cy="2891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1600C-5D44-4BE7-8500-7C17A936BFE4}"/>
              </a:ext>
            </a:extLst>
          </p:cNvPr>
          <p:cNvSpPr txBox="1"/>
          <p:nvPr/>
        </p:nvSpPr>
        <p:spPr>
          <a:xfrm>
            <a:off x="1299410" y="2791326"/>
            <a:ext cx="16699831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Expectation Maximization and Ensemble Structure Learning in the Presence of Latent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B02B3-FF6D-4ED8-9042-A3C19D418301}"/>
              </a:ext>
            </a:extLst>
          </p:cNvPr>
          <p:cNvSpPr/>
          <p:nvPr/>
        </p:nvSpPr>
        <p:spPr>
          <a:xfrm>
            <a:off x="20802600" y="3477406"/>
            <a:ext cx="12153900" cy="105786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3C867-B3D6-4C39-8B9F-FCDACBB0336D}"/>
              </a:ext>
            </a:extLst>
          </p:cNvPr>
          <p:cNvSpPr/>
          <p:nvPr/>
        </p:nvSpPr>
        <p:spPr>
          <a:xfrm>
            <a:off x="35467091" y="18179289"/>
            <a:ext cx="11593906" cy="92771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B531FD-3F12-4A9C-C906-619D6E95975D}"/>
              </a:ext>
            </a:extLst>
          </p:cNvPr>
          <p:cNvSpPr/>
          <p:nvPr/>
        </p:nvSpPr>
        <p:spPr>
          <a:xfrm>
            <a:off x="34817741" y="3477406"/>
            <a:ext cx="12153900" cy="105786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F898B3-BEF6-4566-B202-4B75B7B8E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496974" y="7175069"/>
            <a:ext cx="8628685" cy="61994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1DCBAC-78BF-402D-9060-61A22D93863D}"/>
              </a:ext>
            </a:extLst>
          </p:cNvPr>
          <p:cNvSpPr/>
          <p:nvPr/>
        </p:nvSpPr>
        <p:spPr>
          <a:xfrm>
            <a:off x="20802600" y="18297862"/>
            <a:ext cx="12153900" cy="9158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1221C-A8A5-4C04-AF52-0D59051268BF}"/>
              </a:ext>
            </a:extLst>
          </p:cNvPr>
          <p:cNvSpPr txBox="1"/>
          <p:nvPr/>
        </p:nvSpPr>
        <p:spPr>
          <a:xfrm>
            <a:off x="25230434" y="28977073"/>
            <a:ext cx="21579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gency FB" panose="020B0503020202020204" pitchFamily="34" charset="0"/>
              </a:rPr>
              <a:t>EM &amp; STRUCTURE LEARNING IN THE PRESENCE OF LATENT VARIABLES</a:t>
            </a:r>
          </a:p>
          <a:p>
            <a:r>
              <a:rPr lang="en-US" sz="7200" dirty="0">
                <a:latin typeface="Agency FB" panose="020B0503020202020204" pitchFamily="34" charset="0"/>
              </a:rPr>
              <a:t>BY LINDELANI DELISA DLAMINI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5580D-71CE-42D4-8A22-B739F70327E5}"/>
              </a:ext>
            </a:extLst>
          </p:cNvPr>
          <p:cNvSpPr txBox="1"/>
          <p:nvPr/>
        </p:nvSpPr>
        <p:spPr>
          <a:xfrm>
            <a:off x="21477985" y="3784661"/>
            <a:ext cx="11044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Proposed underlying true distribution </a:t>
            </a:r>
            <a:r>
              <a:rPr lang="en-US" sz="5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M* 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 a static Bayesian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E1A1E-2D7E-4B05-BE73-DD92B6042928}"/>
              </a:ext>
            </a:extLst>
          </p:cNvPr>
          <p:cNvSpPr txBox="1"/>
          <p:nvPr/>
        </p:nvSpPr>
        <p:spPr>
          <a:xfrm>
            <a:off x="21912424" y="1633003"/>
            <a:ext cx="7640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E2ECE-63CD-4DAF-9723-9F945DAB9763}"/>
              </a:ext>
            </a:extLst>
          </p:cNvPr>
          <p:cNvSpPr txBox="1"/>
          <p:nvPr/>
        </p:nvSpPr>
        <p:spPr>
          <a:xfrm>
            <a:off x="35566753" y="3865096"/>
            <a:ext cx="11327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Latent variables are </a:t>
            </a:r>
            <a:r>
              <a:rPr lang="en-US" sz="5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relearned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from the </a:t>
            </a:r>
            <a:r>
              <a:rPr lang="en-US" sz="5400" dirty="0">
                <a:solidFill>
                  <a:srgbClr val="5B7153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observable data 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using EM Clustering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76E88D-576A-402A-B2C7-5209071C12AC}"/>
              </a:ext>
            </a:extLst>
          </p:cNvPr>
          <p:cNvSpPr txBox="1"/>
          <p:nvPr/>
        </p:nvSpPr>
        <p:spPr>
          <a:xfrm>
            <a:off x="21477985" y="15203566"/>
            <a:ext cx="11236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 learn the structure </a:t>
            </a:r>
            <a:r>
              <a:rPr lang="en-US" sz="5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between latent variables and estimate the parameters</a:t>
            </a:r>
            <a:endParaRPr lang="en-US" sz="5400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D190E1-C93F-4200-9000-A25622CEB933}"/>
              </a:ext>
            </a:extLst>
          </p:cNvPr>
          <p:cNvSpPr txBox="1"/>
          <p:nvPr/>
        </p:nvSpPr>
        <p:spPr>
          <a:xfrm>
            <a:off x="36020060" y="15203566"/>
            <a:ext cx="11236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 then compare the learned structure </a:t>
            </a:r>
            <a:r>
              <a:rPr lang="en-US" sz="5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against </a:t>
            </a:r>
            <a:r>
              <a:rPr lang="en-US" sz="5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M* </a:t>
            </a:r>
            <a:r>
              <a:rPr lang="en-US" sz="5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using KL Divergence</a:t>
            </a:r>
            <a:endParaRPr lang="en-US" sz="5400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F9B35-D667-DEC1-74DB-1470CD5700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6513119" y="6731144"/>
            <a:ext cx="8763144" cy="6199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8A159-AF5A-6C62-E8BF-1F2D2428A6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0735627" y="18297861"/>
            <a:ext cx="12286045" cy="869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92F2C-0CA1-F6BF-CCF9-D2D52513C5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6030606" y="19421892"/>
            <a:ext cx="10487645" cy="6714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15CDC-1BA1-073E-BAA2-0A57473B9920}"/>
              </a:ext>
            </a:extLst>
          </p:cNvPr>
          <p:cNvSpPr txBox="1"/>
          <p:nvPr/>
        </p:nvSpPr>
        <p:spPr>
          <a:xfrm>
            <a:off x="1299411" y="15026128"/>
            <a:ext cx="15737305" cy="3785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ZA" sz="7900" b="1" dirty="0">
                <a:solidFill>
                  <a:schemeClr val="tx1"/>
                </a:solidFill>
                <a:highlight>
                  <a:srgbClr val="FBFBFB"/>
                </a:highlight>
              </a:rPr>
              <a:t>USE CASE: </a:t>
            </a:r>
            <a:r>
              <a:rPr lang="en-ZA" sz="7900" dirty="0">
                <a:solidFill>
                  <a:schemeClr val="tx1"/>
                </a:solidFill>
                <a:highlight>
                  <a:srgbClr val="FBFBFB"/>
                </a:highlight>
              </a:rPr>
              <a:t>The Identification and Progression Tracking of Alzheimer’s Disease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9F679-2A19-A09C-D1EB-EE135EEAA1AB}"/>
              </a:ext>
            </a:extLst>
          </p:cNvPr>
          <p:cNvSpPr txBox="1"/>
          <p:nvPr/>
        </p:nvSpPr>
        <p:spPr>
          <a:xfrm>
            <a:off x="1299411" y="21761058"/>
            <a:ext cx="15737305" cy="978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ZA" sz="7400" kern="1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want to handle missing or unmeasurable data and uncover the underlying distributional mechanisms that influence observed phenomena. Thus enhancing the interpretability of complex systems, for better informed decision-making and advancing domain-specific knowledge.</a:t>
            </a:r>
          </a:p>
        </p:txBody>
      </p:sp>
    </p:spTree>
    <p:extLst>
      <p:ext uri="{BB962C8B-B14F-4D97-AF65-F5344CB8AC3E}">
        <p14:creationId xmlns:p14="http://schemas.microsoft.com/office/powerpoint/2010/main" val="299508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10069</TotalTime>
  <Words>126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 Light</vt:lpstr>
      <vt:lpstr>Segoe UI Black</vt:lpstr>
      <vt:lpstr>Calibri</vt:lpstr>
      <vt:lpstr>Arial</vt:lpstr>
      <vt:lpstr>Segoe UI Light</vt:lpstr>
      <vt:lpstr>Segoe UI</vt:lpstr>
      <vt:lpstr>Agency FB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Lindelani Dlamini</cp:lastModifiedBy>
  <cp:revision>136</cp:revision>
  <dcterms:created xsi:type="dcterms:W3CDTF">2019-07-02T13:39:34Z</dcterms:created>
  <dcterms:modified xsi:type="dcterms:W3CDTF">2023-11-22T19:20:57Z</dcterms:modified>
</cp:coreProperties>
</file>